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60" r:id="rId5"/>
    <p:sldId id="264" r:id="rId6"/>
    <p:sldId id="261" r:id="rId7"/>
    <p:sldId id="262" r:id="rId8"/>
    <p:sldId id="265" r:id="rId9"/>
    <p:sldId id="266" r:id="rId10"/>
    <p:sldId id="268" r:id="rId11"/>
    <p:sldId id="269" r:id="rId12"/>
    <p:sldId id="274" r:id="rId13"/>
    <p:sldId id="270" r:id="rId14"/>
    <p:sldId id="271" r:id="rId15"/>
    <p:sldId id="267" r:id="rId16"/>
    <p:sldId id="273" r:id="rId17"/>
    <p:sldId id="272" r:id="rId18"/>
    <p:sldId id="263" r:id="rId19"/>
    <p:sldId id="25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8:14.259"/>
    </inkml:context>
    <inkml:brush xml:id="br0">
      <inkml:brushProperty name="width" value="0.05" units="cm"/>
      <inkml:brushProperty name="height" value="0.05" units="cm"/>
      <inkml:brushProperty name="color" value="#FFC114"/>
    </inkml:brush>
  </inkml:definitions>
  <inkml:trace contextRef="#ctx0" brushRef="#br0">1 721 24575,'8'-2'0,"0"1"0,0-1 0,0-1 0,-1 0 0,1 0 0,8-5 0,-10 6 0,10-7 0,0-1 0,-1 0 0,20-17 0,18-12 0,-28 23 0,25-17 0,57-26 0,-78 46 0,1 2 0,46-11 0,-45 14 0,41-16 0,-47 15 0,0 1 0,45-8 0,170-31 0,-215 42 0,0-1 0,-1 0 0,25-12 0,-28 10 0,0 1 0,0 0 0,0 2 0,40-5 0,39 7 0,-58 3 0,1-2 0,0-2 0,45-9 0,-55 5 0,46-12 0,0 3 0,1 4 0,85-3 0,-140 14 0,-1-1 0,1 0 0,39-13 0,-39 9 0,-1 1 0,1 1 0,37-2 0,-32 5 0,0-3 0,0 0 0,0-2 0,54-20 0,-42 13 0,54-11 0,-55 20 0,0 1 0,80 5 0,29-2 0,-64-10 0,-47 5 0,52-1 0,-32 7 0,1 2 0,-1 2 0,59 14 0,-52-5 0,171 46 0,104 30 0,7-26 0,-303-56 0,156 17 0,-83-9 0,-31-5 0,-69-8 0,77 12 0,134 3 0,-200-17 0,1 1 0,0 1 0,-1 2 0,58 14 0,94 53 0,55 3 0,-168-53 0,8 4 0,0 3 0,106 58 0,-153-72 0,0-1 0,2-1 0,-1-2 0,1 0 0,1-3 0,36 5 0,-39-5 0,0 1 0,-1 1 0,0 1 0,-1 2 0,0 0 0,29 20 0,-24-11 0,-2 1 0,0 2 0,-1 1 0,-1 1 0,25 31 0,9 8 0,-9-6 0,-37-40 0,1 0 0,32 27 0,92 71 0,-109-93 0,54 33 0,-21-25 0,37 21 0,-92-46 0,0 0 0,0 0 0,-1 1 0,0 0 0,0 0 0,14 19 0,-22-26 0,0 0 0,-1-1 0,1 1 0,-1-1 0,1 1 0,-1 0 0,0-1 0,1 1 0,-1 0 0,0 0 0,1-1 0,-1 1 0,0 0 0,0 0 0,0 0 0,0-1 0,1 1 0,-1 0 0,0 0 0,-1 0 0,1-1 0,0 1 0,0 0 0,0 0 0,0-1 0,-1 1 0,1 0 0,0 0 0,0-1 0,-1 1 0,1 0 0,-1 0 0,1-1 0,-1 1 0,1-1 0,-1 1 0,1 0 0,-1-1 0,0 1 0,1-1 0,-1 1 0,0-1 0,1 0 0,-1 1 0,0-1 0,1 0 0,-1 1 0,0-1 0,0 0 0,0 0 0,1 0 0,-1 0 0,0 0 0,-1 0 0,-8 2 0,1-1 0,-1 0 0,-14-1 0,19 0 0,-12-1 0,0-1 0,0 0 0,0-2 0,0 0 0,0-1 0,-20-9 0,16 7 0,-10-3 8,-1 2 0,0 1 0,-1 1 0,-47-2 0,-134 8-206,94 3-1009,100-3-5619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8:19.556"/>
    </inkml:context>
    <inkml:brush xml:id="br0">
      <inkml:brushProperty name="width" value="0.05" units="cm"/>
      <inkml:brushProperty name="height" value="0.05" units="cm"/>
      <inkml:brushProperty name="color" value="#FFC114"/>
    </inkml:brush>
  </inkml:definitions>
  <inkml:trace contextRef="#ctx0" brushRef="#br0">240 666 24575,'0'-3'0,"1"-16"0,-1 1 0,-1-1 0,0 0 0,-2 0 0,0 1 0,-1 0 0,-8-22 0,-70-174 0,71 172 0,9 33 0,0 1 0,0-1 0,-1 1 0,0 0 0,-1-1 0,1 2 0,-7-10 0,-22-24-40,25 33-107,0 0 0,0-1-1,1 0 1,0 0 0,1-1 0,0 1-1,0-1 1,-6-19 0,7 9-6679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9:00.286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1 0 24575,'0'7'0,"2"0"0,-1 0 0,1 0 0,5 13 0,0 1 0,-1-4 0,1 1 0,1-2 0,14 26 0,-5-12 0,-5-10 0,1-2 0,0 0 0,1-1 0,29 28 0,19 23 0,-12-11 0,104 93 0,-71-73 0,-61-54 0,-14-15 0,0 0 0,0 0 0,1 0 0,9 6 0,229 161 0,-210-148 0,45 26 0,-48-32 0,0 1 0,31 28 0,114 119 0,-151-142 0,-15-14 0,1 0 0,0 0 0,1-1 0,21 12 0,307 152 0,-314-162 0,7 3 0,0-1 0,43 13 0,-57-21 0,0 1 0,-1 0 0,0 2 0,35 24 0,-35-21 0,0-1 0,1-2 0,0 0 0,25 9 0,-24-11 0,1 1 0,-2 2 0,1 0 0,35 26 0,28 16 0,118 54 0,-187-100 0,0-1 0,1-2 0,0 0 0,0 0 0,21 1 0,-14-2 0,-1 1 0,26 10 0,-10-1 0,29 10 0,75 40 0,100 72 0,-28-23 0,-165-86 0,67 31 0,-57-34 0,182 63 0,-177-68 0,-9-3 0,0-2 0,65 7 0,-94-16 0,0 0 0,46 15 0,-56-14 0,51 10 0,-48-12 0,0 1 0,-1 1 0,37 15 0,-16-3 0,65 19 0,-55-21 0,129 28 0,-121-32 0,75 25 0,-47-9 0,109 22 0,-165-43 0,83 13 0,-79-14 0,-1 2 0,41 14 0,-49-13 0,0-2 0,0 0 0,0-2 0,1 0 0,34 0 0,947-7 0,-978 0 0,57-10 0,0 0 0,-87 12 0,-1-1 0,1 1 0,0-1 0,0 1 0,0-1 0,0 1 0,-1-1 0,1 1 0,0-1 0,0 1 0,-1 0 0,1-1 0,0 1 0,-1-1 0,1 1 0,0 0 0,-1-1 0,1 1 0,0 0 0,-1-1 0,1 1 0,-1 0 0,1 0 0,-1 0 0,1-1 0,-1 1 0,1 0 0,-1 0 0,0 0 0,-22-14 0,-5 1 0,0-2 0,1-1 0,1-2 0,0 0 0,-43-42 0,55 48 0,-35-35 0,-3 2 0,-65-44 0,80 61 75,29 20-435,-1 1 0,0 1 0,-14-9 0,9 9-6466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9:04.989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432 1 24575,'-4'1'0,"-1"1"0,1 0 0,-1 1 0,1-1 0,0 1 0,0-1 0,0 1 0,0 1 0,-6 5 0,8-7 0,-16 16 0,0 1 0,-20 31 0,-17 17 0,-5 9 0,12-13 0,14-19-47,26-32-118,-1 0 0,0 0 1,-1-1-1,0-1 0,0 1 0,-1-2 1,-19 14-1,16-16-6661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9:36.70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0 698 24575,'6'-1'0,"-1"-1"0,0 0 0,0 0 0,0 0 0,0-1 0,0 0 0,9-6 0,-2 1 0,29-15 0,-15 9 0,-1-1 0,34-27 0,6-2 0,-49 34 0,1 0 0,22-20 0,-19 14 0,2 1 0,0 1 0,0 1 0,1 1 0,46-17 0,25-12 0,18-8 0,-94 38 0,0 1 0,0 1 0,1 1 0,1 1 0,-1 1 0,1 0 0,0 1 0,0 1 0,33-2 0,-30 5 0,0-1 0,22-6 0,33-3 0,17-1 0,-61 6 0,43-1 0,-72 7 0,57-1 0,77-12 0,-73 6 0,110 1 0,-108 7 0,101-13 0,26-26 0,41-6 0,-182 37 0,9-1 0,81-1 0,-126 8 0,0-1 0,31-7 0,23-2 0,365 9 0,-224 4 0,-190-2 0,46-1 0,126 16 0,-96-6 0,-79-9 0,1 1 0,-1 1 0,0 1 0,-1 0 0,1 2 0,32 11 0,-35-8 0,0-1 0,0 0 0,1-2 0,0 0 0,0 0 0,1-2 0,-1-1 0,31 1 0,-31-3 0,15-1 0,0 1 0,-1 2 0,1 1 0,62 14 0,-49-4 0,0-2 0,2-1 0,-1-3 0,83 2 0,-79-9 0,96 13 0,6 12 0,-76-13 0,-50-9 0,0 2 0,0 0 0,30 11 0,-23-5 0,0-2 0,0-2 0,1-1 0,0-1 0,1-2 0,54-3 0,-59 2 0,0 1 0,-1 1 0,1 2 0,-1 1 0,41 15 0,7 2 0,-60-19 0,-2 2 0,1 0 0,24 15 0,-21-11 0,36 15 0,55 20 0,-72-28 0,1-1 0,51 13 0,123 40 0,-69-19 0,-95-36 0,1-3 0,0-2 0,1-3 0,88 3 0,-126-9 0,0 0 0,0 1 0,0 1 0,-1 1 0,21 7 0,-17-5 0,-1-1 0,1-1 0,17 3 0,-9-3 0,-1 2 0,1 1 0,-1 1 0,-1 1 0,0 1 0,26 15 0,23 9 0,-59-30 0,-1 0 0,0 0 0,1-1 0,22 2 0,-35-5 0,0 0 0,0 0 0,0 0 0,1 0 0,-1 0 0,0 0 0,0 0 0,0 0 0,0 0 0,0 0 0,0 0 0,1 0 0,-1 0 0,0 0 0,0 0 0,0 0 0,0 0 0,0 0 0,1 0 0,-1 0 0,0 0 0,0 0 0,0 0 0,0 0 0,0 0 0,0 0 0,1 0 0,-1 0 0,0-1 0,0 1 0,0 0 0,0 0 0,0 0 0,0 0 0,0 0 0,0 0 0,0 0 0,0-1 0,0 1 0,1 0 0,-1 0 0,0 0 0,0 0 0,0 0 0,0 0 0,0-1 0,0 1 0,0 0 0,0 0 0,0 0 0,0 0 0,0 0 0,0-1 0,0 1 0,0 0 0,-1 0 0,-5-11 0,-13-8 0,-172-136 0,25-4 0,145 142 0,-187-169 0,161 145 0,34 31 0,1 0 0,0-1 0,-20-24 0,7 9-1365,12 18-5461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9:41.3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856 26 24575,'-4'-3'0,"0"0"0,0 0 0,0 1 0,-1 0 0,1 0 0,-1 0 0,1 0 0,-1 1 0,0 0 0,1 0 0,-1 0 0,-8 0 0,2 0 0,0 1 0,1 0 0,-1 0 0,-18 4 0,14 1 0,0 1 0,1 1 0,-1 0 0,1 1 0,1 1 0,-1 0 0,-11 11 0,-4 1 0,27-20 0,-31 24 0,-2-2 0,-1-2 0,-45 21 0,8-8 0,39-18 0,-51 18 0,70-29-101,-72 25 335,78-26-421,1 0-1,0 0 1,1 1 0,-1 0 0,1 0-1,0 1 1,-13 12 0,11-6-6639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23:23.50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47503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6015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60385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05967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409897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 cit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55710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ili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90797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082909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91135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696164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10798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4280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01595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78665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5932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00763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09120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5E8A974-B795-4E14-A0D2-D42C03DE7422}" type="datetimeFigureOut">
              <a:rPr lang="hr-HR" smtClean="0"/>
              <a:t>15.12.2022.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  <p:pic>
        <p:nvPicPr>
          <p:cNvPr id="9" name="Slika 8" descr="Slika na kojoj se prikazuje isječak crteža, opruga&#10;&#10;Opis je automatski generiran">
            <a:extLst>
              <a:ext uri="{FF2B5EF4-FFF2-40B4-BE49-F238E27FC236}">
                <a16:creationId xmlns:a16="http://schemas.microsoft.com/office/drawing/2014/main" id="{7A666BF5-8A64-36F1-52F0-D852124A12C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45029"/>
            <a:ext cx="962309" cy="5302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11701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Q5paWn7bFg4?feature=oembed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stratech.hr/razvoj-mikroprocesora-konkurentno-programiranje-postaje-nuznost/" TargetMode="External"/><Relationship Id="rId3" Type="http://schemas.openxmlformats.org/officeDocument/2006/relationships/hyperlink" Target="https://support.microsoft.com/en-us/windows/all-about-processors-cpus-06dc72ec-3de2-4eb8-8cc2-7e5f2417b90b" TargetMode="External"/><Relationship Id="rId7" Type="http://schemas.openxmlformats.org/officeDocument/2006/relationships/hyperlink" Target="https://pcchip.hr/helpdesk/sto-je-to-cpu-maleni-vodic-za-pocetnike/" TargetMode="External"/><Relationship Id="rId2" Type="http://schemas.openxmlformats.org/officeDocument/2006/relationships/hyperlink" Target="https://www.techopedia.com/definition/28254/processo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r.hr/sto-je-cpu/" TargetMode="External"/><Relationship Id="rId5" Type="http://schemas.openxmlformats.org/officeDocument/2006/relationships/hyperlink" Target="https://www.computerhope.com/jargon/c/cpu.htm" TargetMode="External"/><Relationship Id="rId10" Type="http://schemas.openxmlformats.org/officeDocument/2006/relationships/hyperlink" Target="http://adria.fesb.hr/~josibari/seminar/povijest.html" TargetMode="External"/><Relationship Id="rId4" Type="http://schemas.openxmlformats.org/officeDocument/2006/relationships/hyperlink" Target="https://www.techtarget.com/whatis/definition/processor" TargetMode="External"/><Relationship Id="rId9" Type="http://schemas.openxmlformats.org/officeDocument/2006/relationships/hyperlink" Target="https://www.computerhope.com/history/processor.htm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bstoja00@fesb.hr" TargetMode="External"/><Relationship Id="rId5" Type="http://schemas.openxmlformats.org/officeDocument/2006/relationships/hyperlink" Target="mailto:bmarin00@fesb.hr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customXml" Target="../ink/ink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5" Type="http://schemas.openxmlformats.org/officeDocument/2006/relationships/image" Target="../media/image14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11.png"/><Relationship Id="rId14" Type="http://schemas.openxmlformats.org/officeDocument/2006/relationships/customXml" Target="../ink/ink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6041CFD-1CDC-4879-B60E-6C88091E4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19E29A0D-769E-0B3F-34A0-748CAA8CDE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b="2765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A46762-9937-4CA8-A8D6-37938A741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33C74488-C5E5-E830-82BD-E6DA639D13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3383" y="1975923"/>
            <a:ext cx="6970143" cy="1510219"/>
          </a:xfrm>
        </p:spPr>
        <p:txBody>
          <a:bodyPr>
            <a:normAutofit/>
          </a:bodyPr>
          <a:lstStyle/>
          <a:p>
            <a:pPr algn="l"/>
            <a:r>
              <a:rPr lang="hr-HR" sz="6000" dirty="0"/>
              <a:t>Razvoj procesora</a:t>
            </a:r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BDA083A6-ED78-21F4-307A-B286897B5DA1}"/>
              </a:ext>
            </a:extLst>
          </p:cNvPr>
          <p:cNvSpPr txBox="1"/>
          <p:nvPr/>
        </p:nvSpPr>
        <p:spPr>
          <a:xfrm>
            <a:off x="3509304" y="1743154"/>
            <a:ext cx="571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Fakultet elektrotehnike, strojarstva i brodogradnje, Split</a:t>
            </a: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026C4D88-1651-386E-192A-FD296DF3D2A7}"/>
              </a:ext>
            </a:extLst>
          </p:cNvPr>
          <p:cNvSpPr txBox="1"/>
          <p:nvPr/>
        </p:nvSpPr>
        <p:spPr>
          <a:xfrm>
            <a:off x="4623759" y="4126967"/>
            <a:ext cx="588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Božo Marinović i Bartul Stojan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7DE4795D-45D4-1728-561B-94A58932B9AD}"/>
              </a:ext>
            </a:extLst>
          </p:cNvPr>
          <p:cNvSpPr txBox="1"/>
          <p:nvPr/>
        </p:nvSpPr>
        <p:spPr>
          <a:xfrm>
            <a:off x="5208707" y="4739693"/>
            <a:ext cx="4019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16. prosinca 2022.  </a:t>
            </a:r>
          </a:p>
        </p:txBody>
      </p:sp>
      <p:pic>
        <p:nvPicPr>
          <p:cNvPr id="10" name="Slika 9" descr="Slika na kojoj se prikazuje isječak crteža, opruga&#10;&#10;Opis je automatski generiran">
            <a:extLst>
              <a:ext uri="{FF2B5EF4-FFF2-40B4-BE49-F238E27FC236}">
                <a16:creationId xmlns:a16="http://schemas.microsoft.com/office/drawing/2014/main" id="{CB9B9954-BB90-1677-55E1-29F733D0415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5956723"/>
            <a:ext cx="2212226" cy="90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568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83DB75D-7D82-E4DB-B079-F71673E5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3.POVIJEST</a:t>
            </a:r>
            <a:endParaRPr lang="en-GB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5B144CF-2891-3630-508C-64540C659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1823. – otkriće silicija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Nikola Tesla – „</a:t>
            </a:r>
            <a:r>
              <a:rPr lang="hr-HR" sz="2400" dirty="0" err="1"/>
              <a:t>gates</a:t>
            </a:r>
            <a:r>
              <a:rPr lang="hr-HR" sz="2400" dirty="0"/>
              <a:t>” i „</a:t>
            </a:r>
            <a:r>
              <a:rPr lang="hr-HR" sz="2400" dirty="0" err="1"/>
              <a:t>switches</a:t>
            </a:r>
            <a:r>
              <a:rPr lang="hr-HR" sz="2400" dirty="0"/>
              <a:t>”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Prvi tranzistor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Intel 4004 – prvi procesor nastao 1971.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Prvo osobno računalo – IBM i Intel 8086</a:t>
            </a:r>
          </a:p>
          <a:p>
            <a:endParaRPr lang="en-GB" sz="2400" dirty="0"/>
          </a:p>
        </p:txBody>
      </p:sp>
      <p:pic>
        <p:nvPicPr>
          <p:cNvPr id="5" name="Slika 4" descr="Slika na kojoj se prikazuje tekst, muškarac&#10;&#10;Opis je automatski generiran">
            <a:extLst>
              <a:ext uri="{FF2B5EF4-FFF2-40B4-BE49-F238E27FC236}">
                <a16:creationId xmlns:a16="http://schemas.microsoft.com/office/drawing/2014/main" id="{4424BF7C-6599-A463-D17C-68CAA0598A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1047" y="1234646"/>
            <a:ext cx="1788811" cy="2472493"/>
          </a:xfrm>
          <a:prstGeom prst="rect">
            <a:avLst/>
          </a:prstGeo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1BE9CF10-B1B4-D821-02AE-3874D3CF1950}"/>
              </a:ext>
            </a:extLst>
          </p:cNvPr>
          <p:cNvSpPr txBox="1"/>
          <p:nvPr/>
        </p:nvSpPr>
        <p:spPr>
          <a:xfrm>
            <a:off x="7912983" y="3694769"/>
            <a:ext cx="3124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Jons</a:t>
            </a:r>
            <a:r>
              <a:rPr lang="hr-H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hr-H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Jackob</a:t>
            </a:r>
            <a:r>
              <a:rPr lang="hr-H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hr-H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Berzelius</a:t>
            </a:r>
            <a:r>
              <a:rPr lang="hr-H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GB" dirty="0"/>
          </a:p>
        </p:txBody>
      </p:sp>
      <p:pic>
        <p:nvPicPr>
          <p:cNvPr id="8" name="Slika 7" descr="Slika na kojoj se prikazuje tekst, elektronički, strujni krug&#10;&#10;Opis je automatski generiran">
            <a:extLst>
              <a:ext uri="{FF2B5EF4-FFF2-40B4-BE49-F238E27FC236}">
                <a16:creationId xmlns:a16="http://schemas.microsoft.com/office/drawing/2014/main" id="{45993B2C-5279-EF2D-9C67-C0188FA0F4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715" y="4858176"/>
            <a:ext cx="26193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7156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A9ADEA5-A4B8-3A40-778B-1576D107D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3.POVIJEST</a:t>
            </a:r>
            <a:endParaRPr lang="en-GB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23EBEE2F-CA4B-3F37-8B84-4D8472F50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Integrirani krugovi – „</a:t>
            </a:r>
            <a:r>
              <a:rPr lang="hr-HR" sz="2400" dirty="0" err="1"/>
              <a:t>militasking</a:t>
            </a:r>
            <a:r>
              <a:rPr lang="hr-HR" sz="2400" dirty="0"/>
              <a:t>”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Pentium i Celeron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2006. – Core procesori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Intel i AMD – vječna konkurencija</a:t>
            </a:r>
          </a:p>
          <a:p>
            <a:endParaRPr lang="en-GB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63B4C7F8-4D07-0694-AB0D-55D076D12B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399" y="5113537"/>
            <a:ext cx="1845251" cy="1069620"/>
          </a:xfrm>
          <a:prstGeom prst="rect">
            <a:avLst/>
          </a:prstGeom>
        </p:spPr>
      </p:pic>
      <p:pic>
        <p:nvPicPr>
          <p:cNvPr id="7" name="Slika 6" descr="Slika na kojoj se prikazuje tekst, snimka zaslona, monitor, zaslon&#10;&#10;Opis je automatski generiran">
            <a:extLst>
              <a:ext uri="{FF2B5EF4-FFF2-40B4-BE49-F238E27FC236}">
                <a16:creationId xmlns:a16="http://schemas.microsoft.com/office/drawing/2014/main" id="{3BAF6790-D2D2-9D75-9C20-A3E901E119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075" y="1703917"/>
            <a:ext cx="6043613" cy="402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8426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310170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412C5F3-3147-7DD2-A69E-03CCA89AE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hr-HR" dirty="0"/>
              <a:t>4. VAŽNOST MIKROPROCESORA ZA PROGRAMIRANJE</a:t>
            </a:r>
            <a:br>
              <a:rPr lang="hr-HR" dirty="0"/>
            </a:br>
            <a:endParaRPr lang="en-GB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4EBA68C-7907-8A68-7287-467B1CA2F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968640"/>
            <a:ext cx="10131425" cy="36491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Ubrzani razvoj mikroprocesora – usko vezan za programiranje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Problem procesora s različitim brojem jezgara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DRAM i SRAM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Pričuvna memorija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46FC6044-AD05-22EC-A3D8-23D447AB2F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7" t="12261" r="217" b="2936"/>
          <a:stretch/>
        </p:blipFill>
        <p:spPr>
          <a:xfrm>
            <a:off x="3810000" y="3249226"/>
            <a:ext cx="8178341" cy="315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2105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21FB636-CEAF-1E9E-757F-57CA10F0B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712" y="220028"/>
            <a:ext cx="10131425" cy="1456267"/>
          </a:xfrm>
        </p:spPr>
        <p:txBody>
          <a:bodyPr/>
          <a:lstStyle/>
          <a:p>
            <a:r>
              <a:rPr lang="hr-HR" dirty="0"/>
              <a:t>4. VAŽNOST MIKROPROCESORA ZA PROGRAMIRANJE</a:t>
            </a:r>
            <a:endParaRPr lang="en-GB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F59673DE-98F5-23D4-38B3-350526FC8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143001"/>
            <a:ext cx="10131425" cy="364913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 err="1">
                <a:effectLst/>
              </a:rPr>
              <a:t>Multithreading</a:t>
            </a:r>
            <a:endParaRPr lang="hr-HR" sz="2400" dirty="0">
              <a:effectLst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Povećavanje broja jezgri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 err="1">
                <a:effectLst/>
              </a:rPr>
              <a:t>Amdahlov</a:t>
            </a:r>
            <a:r>
              <a:rPr lang="hr-HR" sz="2400" dirty="0">
                <a:effectLst/>
              </a:rPr>
              <a:t> zakon</a:t>
            </a:r>
          </a:p>
          <a:p>
            <a:pPr>
              <a:spcBef>
                <a:spcPts val="0"/>
              </a:spcBef>
            </a:pPr>
            <a:endParaRPr lang="hr-HR" dirty="0">
              <a:effectLst/>
            </a:endParaRPr>
          </a:p>
        </p:txBody>
      </p:sp>
      <p:pic>
        <p:nvPicPr>
          <p:cNvPr id="5" name="Slika 4" descr="Slika na kojoj se prikazuje tekst, elektronički, izlog&#10;&#10;Opis je automatski generiran">
            <a:extLst>
              <a:ext uri="{FF2B5EF4-FFF2-40B4-BE49-F238E27FC236}">
                <a16:creationId xmlns:a16="http://schemas.microsoft.com/office/drawing/2014/main" id="{93DDCB65-82DC-C5E7-D95D-8C41D79C0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3454" y="1979085"/>
            <a:ext cx="3878117" cy="3649133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0D7631F5-B8ED-F3EF-FA82-8D67E0257D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307" y="4595175"/>
            <a:ext cx="5368926" cy="1956016"/>
          </a:xfrm>
          <a:prstGeom prst="rect">
            <a:avLst/>
          </a:prstGeom>
        </p:spPr>
      </p:pic>
      <p:sp>
        <p:nvSpPr>
          <p:cNvPr id="8" name="Strelica: prema dolje 7">
            <a:extLst>
              <a:ext uri="{FF2B5EF4-FFF2-40B4-BE49-F238E27FC236}">
                <a16:creationId xmlns:a16="http://schemas.microsoft.com/office/drawing/2014/main" id="{E09088AE-2477-9A9B-C003-EF8A0F9E9924}"/>
              </a:ext>
            </a:extLst>
          </p:cNvPr>
          <p:cNvSpPr/>
          <p:nvPr/>
        </p:nvSpPr>
        <p:spPr>
          <a:xfrm>
            <a:off x="2393180" y="3597676"/>
            <a:ext cx="492064" cy="908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62162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51FE190-F14D-7A60-BEF0-DEF5B101F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5. ZANIMLJIVOSTI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CBE5E6B-2859-2331-793C-BA3F92EC1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Kod kupovine matične ploče treba obratiti pažnju koji </a:t>
            </a:r>
            <a:r>
              <a:rPr lang="hr-HR" sz="2400" i="1" dirty="0" err="1"/>
              <a:t>socket</a:t>
            </a:r>
            <a:r>
              <a:rPr lang="hr-HR" sz="2400" i="1" dirty="0"/>
              <a:t> </a:t>
            </a:r>
            <a:r>
              <a:rPr lang="hr-HR" sz="2400" dirty="0"/>
              <a:t>podržava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Najpoznatiji svjetski proizvođači procesora su Intel i AMD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 Proizvodnja u 12 nm tehnologiji -&gt; razvoj u 2 nm tehnologiju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Moore-ov zakon-&gt;svakih 18 mjeseci broj tranzistora i brzina se udvostručavaju</a:t>
            </a:r>
          </a:p>
          <a:p>
            <a:pPr marL="0" indent="0">
              <a:buNone/>
            </a:pPr>
            <a:r>
              <a:rPr lang="hr-HR" sz="2400" dirty="0"/>
              <a:t>			- Apple M2 = 20 milijardi tranzistora, 15 </a:t>
            </a:r>
            <a:r>
              <a:rPr lang="hr-HR" sz="2400" dirty="0" err="1"/>
              <a:t>triliona</a:t>
            </a:r>
            <a:r>
              <a:rPr lang="hr-HR" sz="2400" dirty="0"/>
              <a:t> operacija po sekundi</a:t>
            </a:r>
          </a:p>
        </p:txBody>
      </p:sp>
    </p:spTree>
    <p:extLst>
      <p:ext uri="{BB962C8B-B14F-4D97-AF65-F5344CB8AC3E}">
        <p14:creationId xmlns:p14="http://schemas.microsoft.com/office/powerpoint/2010/main" val="4200830212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režni medijski sadržaji 1" title="From Sand to Silicon: the Making of a Chip | Intel">
            <a:hlinkClick r:id="" action="ppaction://media"/>
            <a:extLst>
              <a:ext uri="{FF2B5EF4-FFF2-40B4-BE49-F238E27FC236}">
                <a16:creationId xmlns:a16="http://schemas.microsoft.com/office/drawing/2014/main" id="{DB0E3166-C177-770C-2D18-3EE11193B69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90944" y="1059182"/>
            <a:ext cx="7863148" cy="4442678"/>
          </a:xfrm>
          <a:prstGeom prst="rect">
            <a:avLst/>
          </a:prstGeom>
        </p:spPr>
      </p:pic>
      <p:sp>
        <p:nvSpPr>
          <p:cNvPr id="3" name="TekstniOkvir 2">
            <a:extLst>
              <a:ext uri="{FF2B5EF4-FFF2-40B4-BE49-F238E27FC236}">
                <a16:creationId xmlns:a16="http://schemas.microsoft.com/office/drawing/2014/main" id="{A817A66C-BEB1-C23A-EC2C-48C9C12E0582}"/>
              </a:ext>
            </a:extLst>
          </p:cNvPr>
          <p:cNvSpPr txBox="1"/>
          <p:nvPr/>
        </p:nvSpPr>
        <p:spPr>
          <a:xfrm>
            <a:off x="2056168" y="5567985"/>
            <a:ext cx="69635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2400" dirty="0"/>
              <a:t>Ilustracija nastajanja procesora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658718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53C0288-B58A-D774-6E85-E0ED4FE7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6.PITANJA</a:t>
            </a:r>
            <a:endParaRPr lang="en-GB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2E852E3C-DA31-50BE-515A-E18698C67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hr-HR" sz="2400" dirty="0"/>
              <a:t>Što znači kratica CPU?</a:t>
            </a:r>
          </a:p>
          <a:p>
            <a:pPr marL="342900" indent="-342900">
              <a:buFont typeface="+mj-lt"/>
              <a:buAutoNum type="arabicPeriod"/>
            </a:pPr>
            <a:r>
              <a:rPr lang="hr-HR" sz="2400" dirty="0"/>
              <a:t>Što je „mozak” računala?</a:t>
            </a:r>
          </a:p>
          <a:p>
            <a:pPr marL="342900" indent="-342900">
              <a:buFont typeface="+mj-lt"/>
              <a:buAutoNum type="arabicPeriod"/>
            </a:pPr>
            <a:r>
              <a:rPr lang="hr-HR" sz="2400" dirty="0"/>
              <a:t>Tko je prvi pronašao silicij?</a:t>
            </a:r>
          </a:p>
          <a:p>
            <a:pPr marL="342900" indent="-342900">
              <a:buFont typeface="+mj-lt"/>
              <a:buAutoNum type="arabicPeriod"/>
            </a:pPr>
            <a:r>
              <a:rPr lang="hr-HR" sz="2400" dirty="0"/>
              <a:t>Što je </a:t>
            </a:r>
            <a:r>
              <a:rPr lang="hr-HR" sz="2400" dirty="0" err="1">
                <a:effectLst/>
              </a:rPr>
              <a:t>Amdahlov</a:t>
            </a:r>
            <a:r>
              <a:rPr lang="hr-HR" sz="2400">
                <a:effectLst/>
              </a:rPr>
              <a:t> zakon?</a:t>
            </a:r>
            <a:endParaRPr lang="hr-HR" sz="2400" dirty="0">
              <a:effectLst/>
            </a:endParaRPr>
          </a:p>
          <a:p>
            <a:pPr marL="342900" indent="-342900">
              <a:buFont typeface="+mj-lt"/>
              <a:buAutoNum type="arabicPeriod"/>
            </a:pPr>
            <a:r>
              <a:rPr lang="hr-HR" sz="2400" dirty="0"/>
              <a:t>Nabrojati neke glavne proizvođače procesora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50612693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9F0038D-48F9-0B05-8FD9-C7FDABAFD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7.</a:t>
            </a:r>
            <a:r>
              <a:rPr lang="en-US" sz="5400" dirty="0"/>
              <a:t>LITERATURA</a:t>
            </a:r>
            <a:endParaRPr lang="hr-HR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64A6AA8-E3CC-7627-D57C-824480360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2"/>
              </a:rPr>
              <a:t>https://www.techopedia.com/definition/28254/processor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3"/>
              </a:rPr>
              <a:t>https://support.microsoft.com/en-us/windows/all-about-processors-cpus-06dc72ec-3de2-4eb8-8cc2-7e5f2417b90b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4"/>
              </a:rPr>
              <a:t>https://www.techtarget.com/whatis/definition/processor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5"/>
              </a:rPr>
              <a:t>https://www.computerhope.com/jargon/c/cpu.htm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6"/>
              </a:rPr>
              <a:t>https://dir.hr/sto-je-cpu/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7"/>
              </a:rPr>
              <a:t>https://pcchip.hr/helpdesk/sto-je-to-cpu-maleni-vodic-za-pocetnike/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8"/>
              </a:rPr>
              <a:t>http://www.istratech.hr/razvoj-mikroprocesora-konkurentno-programiranje-postaje-nuznost/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9"/>
              </a:rPr>
              <a:t>https://www.computerhope.com/history/processor.htm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10"/>
              </a:rPr>
              <a:t>http://adria.fesb.hr/~josibari/seminar/povijest.html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944889533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51A9C99-FD39-4971-A548-0B9E5A2A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B5002656-807E-1BC1-1307-F1B2FD48E2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t="1509" r="8303" b="6794"/>
          <a:stretch/>
        </p:blipFill>
        <p:spPr>
          <a:xfrm>
            <a:off x="6350" y="3572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DAB2DF7-34C9-45C2-BB70-6797ACA67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07A26EB-C0A1-2DCB-FE01-529B4F133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1616" y="2446752"/>
            <a:ext cx="7285067" cy="16930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n w="28575">
                  <a:solidFill>
                    <a:schemeClr val="tx1">
                      <a:lumMod val="65000"/>
                    </a:schemeClr>
                  </a:solidFill>
                </a:ln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HVALA NA POZORNOSTI !!</a:t>
            </a:r>
            <a:endParaRPr lang="hr-HR" sz="4800" dirty="0">
              <a:ln w="28575">
                <a:solidFill>
                  <a:schemeClr val="tx1">
                    <a:lumMod val="65000"/>
                  </a:schemeClr>
                </a:solidFill>
              </a:ln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</a:endParaRPr>
          </a:p>
        </p:txBody>
      </p:sp>
      <p:sp>
        <p:nvSpPr>
          <p:cNvPr id="5" name="TekstniOkvir 4">
            <a:extLst>
              <a:ext uri="{FF2B5EF4-FFF2-40B4-BE49-F238E27FC236}">
                <a16:creationId xmlns:a16="http://schemas.microsoft.com/office/drawing/2014/main" id="{7C00AE94-1E7D-0C3B-D301-71BB28D785F0}"/>
              </a:ext>
            </a:extLst>
          </p:cNvPr>
          <p:cNvSpPr txBox="1"/>
          <p:nvPr/>
        </p:nvSpPr>
        <p:spPr>
          <a:xfrm>
            <a:off x="3014370" y="5751225"/>
            <a:ext cx="5438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400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E-mail: </a:t>
            </a:r>
            <a:r>
              <a:rPr lang="en-US" sz="2400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hlinkClick r:id="rId5"/>
              </a:rPr>
              <a:t>bmarin00@fesb.hr</a:t>
            </a:r>
            <a:endParaRPr lang="hr-HR" sz="2400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  <a:p>
            <a:pPr marL="0" indent="0" algn="ctr">
              <a:buNone/>
            </a:pPr>
            <a:r>
              <a:rPr lang="hr-HR" sz="2400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            </a:t>
            </a:r>
            <a:r>
              <a:rPr lang="hr-HR" sz="2400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hlinkClick r:id="rId6"/>
              </a:rPr>
              <a:t>bstoja00@fesb.hr</a:t>
            </a:r>
            <a:endParaRPr lang="hr-HR" sz="2400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  <a:p>
            <a:pPr marL="0" indent="0" algn="ctr">
              <a:buNone/>
            </a:pPr>
            <a:endParaRPr lang="hr-HR" sz="2400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2340190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9A4CE0C-97D1-8213-2DD2-D862E800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SADRŽAJ: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12FFCA3-00B3-E7A5-2FA8-ED9732AE5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147" y="1944210"/>
            <a:ext cx="10131425" cy="4304190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1. UVOD</a:t>
            </a:r>
            <a:endParaRPr lang="hr-HR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2. PROCESOR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/>
              <a:t>2.1 VON NEUMMANOV MODEL RAČUNALA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/>
              <a:t>2.2 RAD PROCESORA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3200" dirty="0"/>
              <a:t>3. POVIJEST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3200" dirty="0"/>
              <a:t>4. VAŽNOST MIKROPROCESORA ZA PROGRAMIRANJE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3200" dirty="0"/>
              <a:t>5. ZANIMLJIVOSTI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3200" dirty="0"/>
              <a:t>6. PITANJA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3200" dirty="0"/>
              <a:t>7. LITERATURA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430299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BE7D8F3-DB15-7F12-B35A-5E7B9AEAF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5219699" cy="1456267"/>
          </a:xfrm>
        </p:spPr>
        <p:txBody>
          <a:bodyPr>
            <a:normAutofit/>
          </a:bodyPr>
          <a:lstStyle/>
          <a:p>
            <a:r>
              <a:rPr lang="en-US" sz="5400" dirty="0"/>
              <a:t>1. </a:t>
            </a:r>
            <a:r>
              <a:rPr lang="en-US" sz="5400" dirty="0" err="1"/>
              <a:t>uvod</a:t>
            </a:r>
            <a:endParaRPr lang="hr-HR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FB2142A3-037E-5073-CD65-E7B3BF16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5219699" cy="36491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CPU – </a:t>
            </a:r>
            <a:r>
              <a:rPr lang="en-US" sz="2000" dirty="0" err="1"/>
              <a:t>engl.</a:t>
            </a:r>
            <a:r>
              <a:rPr lang="en-US" sz="2000" dirty="0"/>
              <a:t>  </a:t>
            </a:r>
            <a:r>
              <a:rPr lang="en-US" sz="2000" i="1" dirty="0"/>
              <a:t>central processing unit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Izvršava</a:t>
            </a:r>
            <a:r>
              <a:rPr lang="en-US" sz="2000" dirty="0"/>
              <a:t> </a:t>
            </a:r>
            <a:r>
              <a:rPr lang="en-US" sz="2000" dirty="0" err="1"/>
              <a:t>skup</a:t>
            </a:r>
            <a:r>
              <a:rPr lang="en-US" sz="2000" dirty="0"/>
              <a:t> </a:t>
            </a:r>
            <a:r>
              <a:rPr lang="en-US" sz="2000" dirty="0" err="1"/>
              <a:t>strojnih</a:t>
            </a:r>
            <a:r>
              <a:rPr lang="en-US" sz="2000" dirty="0"/>
              <a:t> </a:t>
            </a:r>
            <a:r>
              <a:rPr lang="en-US" sz="2000" dirty="0" err="1"/>
              <a:t>instrukcija</a:t>
            </a:r>
            <a:r>
              <a:rPr lang="en-US" sz="2000" dirty="0"/>
              <a:t> (</a:t>
            </a:r>
            <a:r>
              <a:rPr lang="en-US" sz="2000" dirty="0" err="1"/>
              <a:t>uputa</a:t>
            </a:r>
            <a:r>
              <a:rPr lang="en-US" sz="2000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i="1" dirty="0"/>
              <a:t>“</a:t>
            </a:r>
            <a:r>
              <a:rPr lang="en-US" sz="2000" i="1" dirty="0" err="1"/>
              <a:t>mozak</a:t>
            </a:r>
            <a:r>
              <a:rPr lang="en-US" sz="2000" i="1" dirty="0"/>
              <a:t>” </a:t>
            </a:r>
            <a:r>
              <a:rPr lang="en-US" sz="2000" dirty="0" err="1"/>
              <a:t>računala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Tranzistori</a:t>
            </a:r>
            <a:r>
              <a:rPr lang="en-US" sz="2000" dirty="0"/>
              <a:t> --&gt; </a:t>
            </a:r>
            <a:r>
              <a:rPr lang="en-US" sz="2000" dirty="0" err="1"/>
              <a:t>visoko</a:t>
            </a:r>
            <a:r>
              <a:rPr lang="en-US" sz="2000" dirty="0"/>
              <a:t> </a:t>
            </a:r>
            <a:r>
              <a:rPr lang="en-US" sz="2000" dirty="0" err="1"/>
              <a:t>integrirani</a:t>
            </a:r>
            <a:r>
              <a:rPr lang="en-US" sz="2000" dirty="0"/>
              <a:t> </a:t>
            </a:r>
            <a:r>
              <a:rPr lang="en-US" sz="2000" dirty="0" err="1"/>
              <a:t>krugovi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4" name="Slika 3" descr="Slika na kojoj se prikazuje tekst, elektronički, strujni krug&#10;&#10;Opis je automatski generiran">
            <a:extLst>
              <a:ext uri="{FF2B5EF4-FFF2-40B4-BE49-F238E27FC236}">
                <a16:creationId xmlns:a16="http://schemas.microsoft.com/office/drawing/2014/main" id="{AA68CF01-57A2-2841-57D5-6CEE8F2982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19" r="23924" b="-1"/>
          <a:stretch/>
        </p:blipFill>
        <p:spPr>
          <a:xfrm>
            <a:off x="6198830" y="639097"/>
            <a:ext cx="5447070" cy="5250425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450170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1BDC2D7-1AEE-FFB0-702D-50B0DF793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2. PROCESOR</a:t>
            </a:r>
            <a:endParaRPr lang="hr-HR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2141AB69-4179-6F43-8387-79E7D5D94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Radni</a:t>
            </a:r>
            <a:r>
              <a:rPr lang="en-US" sz="2000" dirty="0"/>
              <a:t> takt (Hz) – u </a:t>
            </a:r>
            <a:r>
              <a:rPr lang="en-US" sz="2000" dirty="0" err="1"/>
              <a:t>svakom</a:t>
            </a:r>
            <a:r>
              <a:rPr lang="en-US" sz="2000" dirty="0"/>
              <a:t> </a:t>
            </a:r>
            <a:r>
              <a:rPr lang="en-US" sz="2000" dirty="0" err="1"/>
              <a:t>koraku</a:t>
            </a:r>
            <a:r>
              <a:rPr lang="en-US" sz="2000" dirty="0"/>
              <a:t> </a:t>
            </a:r>
            <a:r>
              <a:rPr lang="en-US" sz="2000" dirty="0" err="1"/>
              <a:t>izvodi</a:t>
            </a:r>
            <a:r>
              <a:rPr lang="en-US" sz="2000" dirty="0"/>
              <a:t> se </a:t>
            </a:r>
            <a:r>
              <a:rPr lang="en-US" sz="2000" dirty="0" err="1"/>
              <a:t>jednostavna</a:t>
            </a:r>
            <a:r>
              <a:rPr lang="en-US" sz="2000" dirty="0"/>
              <a:t> </a:t>
            </a:r>
            <a:r>
              <a:rPr lang="en-US" sz="2000" dirty="0" err="1"/>
              <a:t>instrukcija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		- 1 </a:t>
            </a:r>
            <a:r>
              <a:rPr lang="en-US" sz="2000" dirty="0" err="1"/>
              <a:t>Ghz</a:t>
            </a:r>
            <a:r>
              <a:rPr lang="en-US" sz="2000" dirty="0"/>
              <a:t> = </a:t>
            </a:r>
            <a:r>
              <a:rPr lang="en-US" sz="2000" dirty="0" err="1"/>
              <a:t>milijardu</a:t>
            </a:r>
            <a:r>
              <a:rPr lang="en-US" sz="2000" dirty="0"/>
              <a:t> </a:t>
            </a:r>
            <a:r>
              <a:rPr lang="en-US" sz="2000" dirty="0" err="1"/>
              <a:t>koraka</a:t>
            </a:r>
            <a:r>
              <a:rPr lang="en-US" sz="2000" dirty="0"/>
              <a:t> u </a:t>
            </a:r>
            <a:r>
              <a:rPr lang="en-US" sz="2000" dirty="0" err="1"/>
              <a:t>sekundi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Građa</a:t>
            </a:r>
            <a:r>
              <a:rPr lang="en-US" sz="2000" dirty="0"/>
              <a:t> </a:t>
            </a:r>
            <a:r>
              <a:rPr lang="en-US" sz="2000" dirty="0" err="1"/>
              <a:t>jedinice</a:t>
            </a:r>
            <a:r>
              <a:rPr lang="en-US" sz="2000" dirty="0"/>
              <a:t> (</a:t>
            </a:r>
            <a:r>
              <a:rPr lang="en-US" sz="2000" dirty="0" err="1"/>
              <a:t>arhitektura</a:t>
            </a:r>
            <a:r>
              <a:rPr lang="en-US" sz="2000" dirty="0"/>
              <a:t>) –</a:t>
            </a:r>
            <a:r>
              <a:rPr lang="en-US" sz="2000" dirty="0" err="1"/>
              <a:t>mogućnost</a:t>
            </a:r>
            <a:r>
              <a:rPr lang="en-US" sz="2000" dirty="0"/>
              <a:t> </a:t>
            </a:r>
            <a:r>
              <a:rPr lang="en-US" sz="2000" dirty="0" err="1"/>
              <a:t>istodobne</a:t>
            </a:r>
            <a:r>
              <a:rPr lang="en-US" sz="2000" dirty="0"/>
              <a:t> </a:t>
            </a:r>
            <a:r>
              <a:rPr lang="en-US" sz="2000" dirty="0" err="1"/>
              <a:t>obrade</a:t>
            </a:r>
            <a:r>
              <a:rPr lang="en-US" sz="2000" dirty="0"/>
              <a:t> </a:t>
            </a:r>
            <a:r>
              <a:rPr lang="en-US" sz="2000" dirty="0" err="1"/>
              <a:t>više</a:t>
            </a:r>
            <a:r>
              <a:rPr lang="en-US" sz="2000" dirty="0"/>
              <a:t> </a:t>
            </a:r>
            <a:r>
              <a:rPr lang="en-US" sz="2000" dirty="0" err="1"/>
              <a:t>podataka</a:t>
            </a:r>
            <a:endParaRPr lang="en-US" sz="2000" dirty="0"/>
          </a:p>
          <a:p>
            <a:pPr marL="457200" lvl="1" indent="0">
              <a:buNone/>
            </a:pPr>
            <a:r>
              <a:rPr lang="en-US" sz="1800" dirty="0"/>
              <a:t>	-</a:t>
            </a:r>
            <a:r>
              <a:rPr lang="en-US" sz="1800" dirty="0" err="1"/>
              <a:t>višejezgreni</a:t>
            </a:r>
            <a:r>
              <a:rPr lang="en-US" sz="1800" dirty="0"/>
              <a:t> </a:t>
            </a:r>
            <a:r>
              <a:rPr lang="en-US" sz="1800" dirty="0" err="1"/>
              <a:t>procesori</a:t>
            </a:r>
            <a:endParaRPr lang="en-US" sz="1800" dirty="0"/>
          </a:p>
          <a:p>
            <a:pPr marL="0" indent="0">
              <a:buNone/>
            </a:pPr>
            <a:r>
              <a:rPr lang="en-US" sz="2000" dirty="0"/>
              <a:t>		-Celeron, Pentium, Xeon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Duljina</a:t>
            </a:r>
            <a:r>
              <a:rPr lang="en-US" sz="2000" dirty="0"/>
              <a:t> </a:t>
            </a:r>
            <a:r>
              <a:rPr lang="en-US" sz="2000" dirty="0" err="1"/>
              <a:t>podataka</a:t>
            </a:r>
            <a:r>
              <a:rPr lang="en-US" sz="2000" dirty="0"/>
              <a:t> – </a:t>
            </a:r>
            <a:r>
              <a:rPr lang="en-US" sz="2000" dirty="0" err="1"/>
              <a:t>količina</a:t>
            </a:r>
            <a:r>
              <a:rPr lang="en-US" sz="2000" dirty="0"/>
              <a:t> </a:t>
            </a:r>
            <a:r>
              <a:rPr lang="en-US" sz="2000" dirty="0" err="1"/>
              <a:t>bita</a:t>
            </a:r>
            <a:r>
              <a:rPr lang="en-US" sz="2000" dirty="0"/>
              <a:t> </a:t>
            </a:r>
            <a:r>
              <a:rPr lang="en-US" sz="2000" dirty="0" err="1"/>
              <a:t>koju</a:t>
            </a:r>
            <a:r>
              <a:rPr lang="en-US" sz="2000" dirty="0"/>
              <a:t> </a:t>
            </a:r>
            <a:r>
              <a:rPr lang="en-US" sz="2000" dirty="0" err="1"/>
              <a:t>procesor</a:t>
            </a:r>
            <a:r>
              <a:rPr lang="en-US" sz="2000" dirty="0"/>
              <a:t> </a:t>
            </a:r>
            <a:r>
              <a:rPr lang="en-US" sz="2000" dirty="0" err="1"/>
              <a:t>može</a:t>
            </a:r>
            <a:r>
              <a:rPr lang="en-US" sz="2000" dirty="0"/>
              <a:t> </a:t>
            </a:r>
            <a:r>
              <a:rPr lang="en-US" sz="2000" dirty="0" err="1"/>
              <a:t>istodobno</a:t>
            </a:r>
            <a:r>
              <a:rPr lang="en-US" sz="2000" dirty="0"/>
              <a:t> </a:t>
            </a:r>
            <a:r>
              <a:rPr lang="en-US" sz="2000" dirty="0" err="1"/>
              <a:t>obraditi</a:t>
            </a:r>
            <a:endParaRPr lang="en-US" sz="1600" dirty="0"/>
          </a:p>
          <a:p>
            <a:pPr marL="914400" lvl="2" indent="0">
              <a:buNone/>
            </a:pPr>
            <a:r>
              <a:rPr lang="en-US" sz="1600" dirty="0"/>
              <a:t>- 32-bitni, 64-bitni</a:t>
            </a:r>
            <a:endParaRPr lang="hr-HR" sz="1600" dirty="0"/>
          </a:p>
        </p:txBody>
      </p:sp>
    </p:spTree>
    <p:extLst>
      <p:ext uri="{BB962C8B-B14F-4D97-AF65-F5344CB8AC3E}">
        <p14:creationId xmlns:p14="http://schemas.microsoft.com/office/powerpoint/2010/main" val="140532171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8C2DC9E-7B08-5EA8-B700-75FBCFF85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358900"/>
            <a:ext cx="3771899" cy="1651000"/>
          </a:xfrm>
        </p:spPr>
        <p:txBody>
          <a:bodyPr anchor="b">
            <a:normAutofit/>
          </a:bodyPr>
          <a:lstStyle/>
          <a:p>
            <a:endParaRPr lang="hr-HR" sz="2400"/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EE34E6AA-EB11-3385-8DAB-B1BFA62E8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3009900"/>
            <a:ext cx="3771899" cy="2781300"/>
          </a:xfrm>
        </p:spPr>
        <p:txBody>
          <a:bodyPr anchor="t">
            <a:normAutofit/>
          </a:bodyPr>
          <a:lstStyle/>
          <a:p>
            <a:endParaRPr lang="en-US" sz="1600"/>
          </a:p>
        </p:txBody>
      </p:sp>
      <p:pic>
        <p:nvPicPr>
          <p:cNvPr id="4" name="Rezervirano mjesto sadržaja 3">
            <a:extLst>
              <a:ext uri="{FF2B5EF4-FFF2-40B4-BE49-F238E27FC236}">
                <a16:creationId xmlns:a16="http://schemas.microsoft.com/office/drawing/2014/main" id="{A3D3BB5E-1833-C9E3-3435-5C961E6FD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1" y="628695"/>
            <a:ext cx="10082034" cy="504101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305006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1A42A42-C654-EC1D-8080-D5961AB4B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609600"/>
            <a:ext cx="5147730" cy="1641987"/>
          </a:xfrm>
        </p:spPr>
        <p:txBody>
          <a:bodyPr>
            <a:normAutofit/>
          </a:bodyPr>
          <a:lstStyle/>
          <a:p>
            <a:r>
              <a:rPr lang="en-US" dirty="0"/>
              <a:t>2.1 von </a:t>
            </a:r>
            <a:r>
              <a:rPr lang="en-US" dirty="0" err="1"/>
              <a:t>neumannov</a:t>
            </a:r>
            <a:r>
              <a:rPr lang="en-US" dirty="0"/>
              <a:t> model </a:t>
            </a:r>
            <a:r>
              <a:rPr lang="en-US" dirty="0" err="1"/>
              <a:t>računala</a:t>
            </a:r>
            <a:endParaRPr lang="hr-HR" dirty="0"/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161335D7-83AB-2CB5-8F03-7A9C9F7F1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2251587"/>
            <a:ext cx="5147730" cy="3637935"/>
          </a:xfrm>
        </p:spPr>
        <p:txBody>
          <a:bodyPr>
            <a:normAutofit/>
          </a:bodyPr>
          <a:lstStyle/>
          <a:p>
            <a:r>
              <a:rPr lang="en-US" dirty="0" err="1"/>
              <a:t>Nadzire</a:t>
            </a:r>
            <a:r>
              <a:rPr lang="en-US" dirty="0"/>
              <a:t> rad </a:t>
            </a:r>
            <a:r>
              <a:rPr lang="en-US" dirty="0" err="1"/>
              <a:t>aritmetičko-logičke</a:t>
            </a:r>
            <a:r>
              <a:rPr lang="en-US" dirty="0"/>
              <a:t> </a:t>
            </a:r>
            <a:r>
              <a:rPr lang="en-US" dirty="0" err="1"/>
              <a:t>jedinice</a:t>
            </a:r>
            <a:r>
              <a:rPr lang="en-US" dirty="0"/>
              <a:t> te </a:t>
            </a:r>
            <a:r>
              <a:rPr lang="en-US" dirty="0" err="1"/>
              <a:t>upravlja</a:t>
            </a:r>
            <a:r>
              <a:rPr lang="en-US" dirty="0"/>
              <a:t> </a:t>
            </a:r>
            <a:r>
              <a:rPr lang="en-US" dirty="0" err="1"/>
              <a:t>svim</a:t>
            </a:r>
            <a:r>
              <a:rPr lang="en-US" dirty="0"/>
              <a:t> </a:t>
            </a:r>
            <a:r>
              <a:rPr lang="en-US" dirty="0" err="1"/>
              <a:t>dijelovima</a:t>
            </a:r>
            <a:r>
              <a:rPr lang="en-US" dirty="0"/>
              <a:t> </a:t>
            </a:r>
            <a:r>
              <a:rPr lang="en-US" dirty="0" err="1"/>
              <a:t>računala</a:t>
            </a:r>
            <a:endParaRPr lang="en-US" dirty="0"/>
          </a:p>
          <a:p>
            <a:endParaRPr lang="en-US" dirty="0"/>
          </a:p>
          <a:p>
            <a:r>
              <a:rPr lang="hr-HR" dirty="0"/>
              <a:t>Obavlja</a:t>
            </a:r>
            <a:r>
              <a:rPr lang="en-US" dirty="0"/>
              <a:t> </a:t>
            </a:r>
            <a:r>
              <a:rPr lang="en-US" dirty="0" err="1"/>
              <a:t>osnovne</a:t>
            </a:r>
            <a:r>
              <a:rPr lang="en-US" dirty="0"/>
              <a:t> </a:t>
            </a:r>
            <a:r>
              <a:rPr lang="en-US" dirty="0" err="1"/>
              <a:t>aritmetičke</a:t>
            </a:r>
            <a:r>
              <a:rPr lang="en-US" dirty="0"/>
              <a:t> </a:t>
            </a:r>
            <a:r>
              <a:rPr lang="en-US" dirty="0" err="1"/>
              <a:t>operacije</a:t>
            </a:r>
            <a:r>
              <a:rPr lang="en-US" dirty="0"/>
              <a:t> </a:t>
            </a:r>
            <a:r>
              <a:rPr lang="en-US" dirty="0" err="1"/>
              <a:t>poput</a:t>
            </a:r>
            <a:r>
              <a:rPr lang="en-US" dirty="0"/>
              <a:t> </a:t>
            </a:r>
            <a:r>
              <a:rPr lang="en-US" dirty="0" err="1"/>
              <a:t>zbrajanja</a:t>
            </a:r>
            <a:r>
              <a:rPr lang="en-US" dirty="0"/>
              <a:t>, </a:t>
            </a:r>
            <a:r>
              <a:rPr lang="en-US" dirty="0" err="1"/>
              <a:t>oduzimanja</a:t>
            </a:r>
            <a:r>
              <a:rPr lang="en-US" dirty="0"/>
              <a:t>, </a:t>
            </a:r>
            <a:r>
              <a:rPr lang="en-US" dirty="0" err="1"/>
              <a:t>množenja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dijeljenja</a:t>
            </a:r>
            <a:r>
              <a:rPr lang="en-US" dirty="0"/>
              <a:t> te </a:t>
            </a:r>
            <a:r>
              <a:rPr lang="en-US" dirty="0" err="1"/>
              <a:t>logičke</a:t>
            </a:r>
            <a:r>
              <a:rPr lang="en-US" dirty="0"/>
              <a:t> </a:t>
            </a:r>
            <a:r>
              <a:rPr lang="en-US" dirty="0" err="1"/>
              <a:t>operacije</a:t>
            </a:r>
            <a:r>
              <a:rPr lang="en-US" dirty="0"/>
              <a:t> </a:t>
            </a:r>
            <a:r>
              <a:rPr lang="en-US" dirty="0" err="1"/>
              <a:t>poput</a:t>
            </a:r>
            <a:r>
              <a:rPr lang="en-US" dirty="0"/>
              <a:t> </a:t>
            </a:r>
            <a:r>
              <a:rPr lang="en-US" dirty="0" err="1"/>
              <a:t>negacije</a:t>
            </a:r>
            <a:r>
              <a:rPr lang="en-US" dirty="0"/>
              <a:t>, </a:t>
            </a:r>
            <a:r>
              <a:rPr lang="en-US" dirty="0" err="1"/>
              <a:t>konjunkcije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disjunkcije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Pohranjuje</a:t>
            </a:r>
            <a:r>
              <a:rPr lang="en-US" dirty="0"/>
              <a:t> one </a:t>
            </a:r>
            <a:r>
              <a:rPr lang="en-US" dirty="0" err="1"/>
              <a:t>podatke</a:t>
            </a:r>
            <a:r>
              <a:rPr lang="en-US" dirty="0"/>
              <a:t> koji se </a:t>
            </a:r>
            <a:r>
              <a:rPr lang="en-US" dirty="0" err="1"/>
              <a:t>trenutno</a:t>
            </a:r>
            <a:r>
              <a:rPr lang="en-US" dirty="0"/>
              <a:t> </a:t>
            </a:r>
            <a:r>
              <a:rPr lang="en-US" dirty="0" err="1"/>
              <a:t>obrađuju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programe</a:t>
            </a:r>
            <a:r>
              <a:rPr lang="en-US" dirty="0"/>
              <a:t> (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dijelove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) koji se </a:t>
            </a:r>
            <a:r>
              <a:rPr lang="en-US" dirty="0" err="1"/>
              <a:t>trenutno</a:t>
            </a:r>
            <a:r>
              <a:rPr lang="en-US" dirty="0"/>
              <a:t> </a:t>
            </a:r>
            <a:r>
              <a:rPr lang="en-US" dirty="0" err="1"/>
              <a:t>izvršavaju</a:t>
            </a:r>
            <a:endParaRPr lang="en-US" dirty="0"/>
          </a:p>
        </p:txBody>
      </p:sp>
      <p:pic>
        <p:nvPicPr>
          <p:cNvPr id="4" name="Rezervirano mjesto sadržaja 3">
            <a:extLst>
              <a:ext uri="{FF2B5EF4-FFF2-40B4-BE49-F238E27FC236}">
                <a16:creationId xmlns:a16="http://schemas.microsoft.com/office/drawing/2014/main" id="{3743EB49-4049-04D4-CF05-3AFB8CE26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30" y="1276129"/>
            <a:ext cx="5447070" cy="397636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Rukopis 8">
                <a:extLst>
                  <a:ext uri="{FF2B5EF4-FFF2-40B4-BE49-F238E27FC236}">
                    <a16:creationId xmlns:a16="http://schemas.microsoft.com/office/drawing/2014/main" id="{74C3FE15-385E-83FD-A320-3CED09178C2A}"/>
                  </a:ext>
                </a:extLst>
              </p14:cNvPr>
              <p14:cNvContentPartPr/>
              <p14:nvPr/>
            </p14:nvContentPartPr>
            <p14:xfrm>
              <a:off x="3950518" y="2785829"/>
              <a:ext cx="2765160" cy="579960"/>
            </p14:xfrm>
          </p:contentPart>
        </mc:Choice>
        <mc:Fallback xmlns="">
          <p:pic>
            <p:nvPicPr>
              <p:cNvPr id="9" name="Rukopis 8">
                <a:extLst>
                  <a:ext uri="{FF2B5EF4-FFF2-40B4-BE49-F238E27FC236}">
                    <a16:creationId xmlns:a16="http://schemas.microsoft.com/office/drawing/2014/main" id="{74C3FE15-385E-83FD-A320-3CED09178C2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41878" y="2777189"/>
                <a:ext cx="2782800" cy="59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Rukopis 10">
                <a:extLst>
                  <a:ext uri="{FF2B5EF4-FFF2-40B4-BE49-F238E27FC236}">
                    <a16:creationId xmlns:a16="http://schemas.microsoft.com/office/drawing/2014/main" id="{9942691F-57B2-7D89-AD91-BFC0120460C6}"/>
                  </a:ext>
                </a:extLst>
              </p14:cNvPr>
              <p14:cNvContentPartPr/>
              <p14:nvPr/>
            </p14:nvContentPartPr>
            <p14:xfrm>
              <a:off x="6624958" y="3115949"/>
              <a:ext cx="87120" cy="240120"/>
            </p14:xfrm>
          </p:contentPart>
        </mc:Choice>
        <mc:Fallback xmlns="">
          <p:pic>
            <p:nvPicPr>
              <p:cNvPr id="11" name="Rukopis 10">
                <a:extLst>
                  <a:ext uri="{FF2B5EF4-FFF2-40B4-BE49-F238E27FC236}">
                    <a16:creationId xmlns:a16="http://schemas.microsoft.com/office/drawing/2014/main" id="{9942691F-57B2-7D89-AD91-BFC0120460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15958" y="3106949"/>
                <a:ext cx="10476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" name="Rukopis 13">
                <a:extLst>
                  <a:ext uri="{FF2B5EF4-FFF2-40B4-BE49-F238E27FC236}">
                    <a16:creationId xmlns:a16="http://schemas.microsoft.com/office/drawing/2014/main" id="{C9D9D8F4-7DBA-241A-2DBD-659FC8CF78BE}"/>
                  </a:ext>
                </a:extLst>
              </p14:cNvPr>
              <p14:cNvContentPartPr/>
              <p14:nvPr/>
            </p14:nvContentPartPr>
            <p14:xfrm>
              <a:off x="3873118" y="4002629"/>
              <a:ext cx="2602800" cy="1114200"/>
            </p14:xfrm>
          </p:contentPart>
        </mc:Choice>
        <mc:Fallback xmlns="">
          <p:pic>
            <p:nvPicPr>
              <p:cNvPr id="14" name="Rukopis 13">
                <a:extLst>
                  <a:ext uri="{FF2B5EF4-FFF2-40B4-BE49-F238E27FC236}">
                    <a16:creationId xmlns:a16="http://schemas.microsoft.com/office/drawing/2014/main" id="{C9D9D8F4-7DBA-241A-2DBD-659FC8CF78B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64478" y="3993629"/>
                <a:ext cx="2620440" cy="11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Rukopis 14">
                <a:extLst>
                  <a:ext uri="{FF2B5EF4-FFF2-40B4-BE49-F238E27FC236}">
                    <a16:creationId xmlns:a16="http://schemas.microsoft.com/office/drawing/2014/main" id="{E4BAE6DD-482A-9DC5-B05E-3F6B74876AC7}"/>
                  </a:ext>
                </a:extLst>
              </p14:cNvPr>
              <p14:cNvContentPartPr/>
              <p14:nvPr/>
            </p14:nvContentPartPr>
            <p14:xfrm>
              <a:off x="6296998" y="5115389"/>
              <a:ext cx="155880" cy="172080"/>
            </p14:xfrm>
          </p:contentPart>
        </mc:Choice>
        <mc:Fallback xmlns="">
          <p:pic>
            <p:nvPicPr>
              <p:cNvPr id="15" name="Rukopis 14">
                <a:extLst>
                  <a:ext uri="{FF2B5EF4-FFF2-40B4-BE49-F238E27FC236}">
                    <a16:creationId xmlns:a16="http://schemas.microsoft.com/office/drawing/2014/main" id="{E4BAE6DD-482A-9DC5-B05E-3F6B74876AC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87998" y="5106749"/>
                <a:ext cx="173520" cy="1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" name="Rukopis 15">
                <a:extLst>
                  <a:ext uri="{FF2B5EF4-FFF2-40B4-BE49-F238E27FC236}">
                    <a16:creationId xmlns:a16="http://schemas.microsoft.com/office/drawing/2014/main" id="{A16C6E05-3778-6E50-D76A-7874558D966D}"/>
                  </a:ext>
                </a:extLst>
              </p14:cNvPr>
              <p14:cNvContentPartPr/>
              <p14:nvPr/>
            </p14:nvContentPartPr>
            <p14:xfrm>
              <a:off x="3924958" y="1983029"/>
              <a:ext cx="2767680" cy="321120"/>
            </p14:xfrm>
          </p:contentPart>
        </mc:Choice>
        <mc:Fallback xmlns="">
          <p:pic>
            <p:nvPicPr>
              <p:cNvPr id="16" name="Rukopis 15">
                <a:extLst>
                  <a:ext uri="{FF2B5EF4-FFF2-40B4-BE49-F238E27FC236}">
                    <a16:creationId xmlns:a16="http://schemas.microsoft.com/office/drawing/2014/main" id="{A16C6E05-3778-6E50-D76A-7874558D966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15958" y="1974389"/>
                <a:ext cx="2785320" cy="3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" name="Rukopis 16">
                <a:extLst>
                  <a:ext uri="{FF2B5EF4-FFF2-40B4-BE49-F238E27FC236}">
                    <a16:creationId xmlns:a16="http://schemas.microsoft.com/office/drawing/2014/main" id="{F774AE1A-F2E7-B560-5EAE-A56A9F6B9743}"/>
                  </a:ext>
                </a:extLst>
              </p14:cNvPr>
              <p14:cNvContentPartPr/>
              <p14:nvPr/>
            </p14:nvContentPartPr>
            <p14:xfrm>
              <a:off x="6368638" y="2285429"/>
              <a:ext cx="308520" cy="140760"/>
            </p14:xfrm>
          </p:contentPart>
        </mc:Choice>
        <mc:Fallback xmlns="">
          <p:pic>
            <p:nvPicPr>
              <p:cNvPr id="17" name="Rukopis 16">
                <a:extLst>
                  <a:ext uri="{FF2B5EF4-FFF2-40B4-BE49-F238E27FC236}">
                    <a16:creationId xmlns:a16="http://schemas.microsoft.com/office/drawing/2014/main" id="{F774AE1A-F2E7-B560-5EAE-A56A9F6B974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359638" y="2276789"/>
                <a:ext cx="326160" cy="15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147889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3DAD3C3-EDC0-72C5-C84F-D71FD287C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Rukopis 3">
                <a:extLst>
                  <a:ext uri="{FF2B5EF4-FFF2-40B4-BE49-F238E27FC236}">
                    <a16:creationId xmlns:a16="http://schemas.microsoft.com/office/drawing/2014/main" id="{79CC070D-9064-4EDF-F213-094AE52CBD95}"/>
                  </a:ext>
                </a:extLst>
              </p14:cNvPr>
              <p14:cNvContentPartPr/>
              <p14:nvPr/>
            </p14:nvContentPartPr>
            <p14:xfrm>
              <a:off x="11317918" y="1310909"/>
              <a:ext cx="360" cy="360"/>
            </p14:xfrm>
          </p:contentPart>
        </mc:Choice>
        <mc:Fallback xmlns="">
          <p:pic>
            <p:nvPicPr>
              <p:cNvPr id="4" name="Rukopis 3">
                <a:extLst>
                  <a:ext uri="{FF2B5EF4-FFF2-40B4-BE49-F238E27FC236}">
                    <a16:creationId xmlns:a16="http://schemas.microsoft.com/office/drawing/2014/main" id="{79CC070D-9064-4EDF-F213-094AE52CBD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08918" y="1301909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Slika 5">
            <a:extLst>
              <a:ext uri="{FF2B5EF4-FFF2-40B4-BE49-F238E27FC236}">
                <a16:creationId xmlns:a16="http://schemas.microsoft.com/office/drawing/2014/main" id="{ABC4A463-276C-E5BE-9A50-C90E9F0956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46657"/>
            <a:ext cx="7058922" cy="55864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3659C9BB-B3D6-EFD3-FF50-291CDD8961CD}"/>
              </a:ext>
            </a:extLst>
          </p:cNvPr>
          <p:cNvSpPr txBox="1"/>
          <p:nvPr/>
        </p:nvSpPr>
        <p:spPr>
          <a:xfrm>
            <a:off x="448574" y="400326"/>
            <a:ext cx="7953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2.1 von </a:t>
            </a:r>
            <a:r>
              <a:rPr lang="hr-HR" sz="3600" dirty="0"/>
              <a:t>N</a:t>
            </a:r>
            <a:r>
              <a:rPr lang="en-US" sz="3600" dirty="0" err="1"/>
              <a:t>eumannov</a:t>
            </a:r>
            <a:r>
              <a:rPr lang="en-US" sz="3600" dirty="0"/>
              <a:t> model </a:t>
            </a:r>
            <a:r>
              <a:rPr lang="en-US" sz="3600" dirty="0" err="1"/>
              <a:t>računala</a:t>
            </a:r>
            <a:endParaRPr lang="hr-HR" sz="3600" dirty="0"/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323A99CE-4C27-33F3-BD95-EFB5D3BF92A7}"/>
              </a:ext>
            </a:extLst>
          </p:cNvPr>
          <p:cNvSpPr txBox="1"/>
          <p:nvPr/>
        </p:nvSpPr>
        <p:spPr>
          <a:xfrm>
            <a:off x="7060723" y="2123583"/>
            <a:ext cx="51312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hr-HR" sz="2400" dirty="0"/>
              <a:t>Sabirnice (</a:t>
            </a:r>
            <a:r>
              <a:rPr lang="hr-HR" sz="2400" i="1" dirty="0"/>
              <a:t>bus </a:t>
            </a:r>
            <a:r>
              <a:rPr lang="hr-HR" sz="2400" i="1" dirty="0" err="1"/>
              <a:t>unit</a:t>
            </a:r>
            <a:r>
              <a:rPr lang="hr-HR" sz="2400" dirty="0"/>
              <a:t>) – preseljenje podataka iz/u procesor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hr-HR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r-HR" sz="2400" dirty="0"/>
              <a:t>Priručna memorija (</a:t>
            </a:r>
            <a:r>
              <a:rPr lang="hr-HR" sz="2400" i="1" dirty="0" err="1"/>
              <a:t>cache</a:t>
            </a:r>
            <a:r>
              <a:rPr lang="hr-HR" sz="2400" dirty="0"/>
              <a:t>) – memorija smještena neposredno uz procesor (kapaciteta do nekoliko MB)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hr-HR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hr-HR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hr-HR" sz="2400" dirty="0"/>
          </a:p>
        </p:txBody>
      </p:sp>
    </p:spTree>
    <p:extLst>
      <p:ext uri="{BB962C8B-B14F-4D97-AF65-F5344CB8AC3E}">
        <p14:creationId xmlns:p14="http://schemas.microsoft.com/office/powerpoint/2010/main" val="420658224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B92062B-69D8-22B5-BB4A-CBC9310D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2.2 RAD PROCESORA	</a:t>
            </a:r>
            <a:endParaRPr lang="hr-HR" sz="5400" dirty="0"/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7B1BB51B-5936-7B28-3F53-C72EB38151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1242" y="4446974"/>
            <a:ext cx="10131425" cy="154045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9B1AE1D3-CF80-4F21-F13B-609A930A038A}"/>
              </a:ext>
            </a:extLst>
          </p:cNvPr>
          <p:cNvSpPr txBox="1"/>
          <p:nvPr/>
        </p:nvSpPr>
        <p:spPr>
          <a:xfrm>
            <a:off x="609600" y="2294021"/>
            <a:ext cx="101314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hr-HR" sz="2800" dirty="0" err="1"/>
              <a:t>Pipelining</a:t>
            </a:r>
            <a:r>
              <a:rPr lang="hr-HR" sz="2800" dirty="0"/>
              <a:t> </a:t>
            </a:r>
            <a:r>
              <a:rPr lang="hr-HR" sz="2800" dirty="0" err="1"/>
              <a:t>tehologija</a:t>
            </a:r>
            <a:r>
              <a:rPr lang="hr-HR" sz="2800" dirty="0"/>
              <a:t> – obrada više instrukcija istovremeno</a:t>
            </a:r>
          </a:p>
          <a:p>
            <a:r>
              <a:rPr lang="hr-HR" sz="2800" dirty="0"/>
              <a:t>		- izvođenje više instrukcija u kraćem vremenskom intervalu</a:t>
            </a:r>
          </a:p>
        </p:txBody>
      </p:sp>
    </p:spTree>
    <p:extLst>
      <p:ext uri="{BB962C8B-B14F-4D97-AF65-F5344CB8AC3E}">
        <p14:creationId xmlns:p14="http://schemas.microsoft.com/office/powerpoint/2010/main" val="144954303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3B812AC-FC88-49AE-A0E9-7389CF383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2.2 RAD PROCESORA</a:t>
            </a:r>
            <a:endParaRPr lang="hr-HR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3F807BB9-9CD3-7FFF-1A50-5100D571B7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143001"/>
            <a:ext cx="10131425" cy="36491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Višeprocesorski sustavi – više procesora na jednom računalu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 err="1"/>
              <a:t>Višejezgreni</a:t>
            </a:r>
            <a:r>
              <a:rPr lang="hr-HR" sz="2400" dirty="0"/>
              <a:t> procesori – dva ili više procesora integriranih u jedan</a:t>
            </a:r>
          </a:p>
          <a:p>
            <a:pPr marL="457200" lvl="1" indent="0">
              <a:buNone/>
            </a:pPr>
            <a:r>
              <a:rPr lang="hr-HR" sz="2200" dirty="0"/>
              <a:t>						- koriste istu radnu memoriju</a:t>
            </a:r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74E54921-A106-0D62-2E0D-07E04302A064}"/>
              </a:ext>
            </a:extLst>
          </p:cNvPr>
          <p:cNvSpPr txBox="1"/>
          <p:nvPr/>
        </p:nvSpPr>
        <p:spPr>
          <a:xfrm>
            <a:off x="685801" y="3874878"/>
            <a:ext cx="99980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hr-HR" sz="2400" dirty="0" err="1"/>
              <a:t>Overclocking</a:t>
            </a:r>
            <a:r>
              <a:rPr lang="hr-HR" sz="2400" dirty="0"/>
              <a:t> – podešavanje frekvencije rada iznad tvorničkih postavki (povećanje brzine)</a:t>
            </a:r>
          </a:p>
          <a:p>
            <a:endParaRPr lang="hr-HR" sz="2400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52F5E343-143A-C89C-D655-1D5329961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315" y="4475042"/>
            <a:ext cx="3874609" cy="22339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D2599C18-9419-C441-8527-93ABBCC96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040" y="4791915"/>
            <a:ext cx="3230768" cy="18092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4674631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beski">
  <a:themeElements>
    <a:clrScheme name="Nebeski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Nebeski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Nebeski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TM03457452[[fn=Nebeski]]</Template>
  <TotalTime>1414</TotalTime>
  <Words>621</Words>
  <Application>Microsoft Office PowerPoint</Application>
  <PresentationFormat>Široki zaslon</PresentationFormat>
  <Paragraphs>93</Paragraphs>
  <Slides>19</Slides>
  <Notes>0</Notes>
  <HiddenSlides>0</HiddenSlides>
  <MMClips>1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Nebeski</vt:lpstr>
      <vt:lpstr>Razvoj procesora</vt:lpstr>
      <vt:lpstr>SADRŽAJ:</vt:lpstr>
      <vt:lpstr>1. uvod</vt:lpstr>
      <vt:lpstr>2. PROCESOR</vt:lpstr>
      <vt:lpstr>PowerPoint prezentacija</vt:lpstr>
      <vt:lpstr>2.1 von neumannov model računala</vt:lpstr>
      <vt:lpstr>PowerPoint prezentacija</vt:lpstr>
      <vt:lpstr>2.2 RAD PROCESORA </vt:lpstr>
      <vt:lpstr>2.2 RAD PROCESORA</vt:lpstr>
      <vt:lpstr>3.POVIJEST</vt:lpstr>
      <vt:lpstr>3.POVIJEST</vt:lpstr>
      <vt:lpstr>PowerPoint prezentacija</vt:lpstr>
      <vt:lpstr>4. VAŽNOST MIKROPROCESORA ZA PROGRAMIRANJE </vt:lpstr>
      <vt:lpstr>4. VAŽNOST MIKROPROCESORA ZA PROGRAMIRANJE</vt:lpstr>
      <vt:lpstr>5. ZANIMLJIVOSTI</vt:lpstr>
      <vt:lpstr>PowerPoint prezentacija</vt:lpstr>
      <vt:lpstr>6.PITANJA</vt:lpstr>
      <vt:lpstr>7.LITERATURA</vt:lpstr>
      <vt:lpstr>PowerPoint prezentacija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Razvoj procesora</dc:title>
  <dc:creator>Božo Marinović</dc:creator>
  <cp:lastModifiedBy>Bartul Stojan</cp:lastModifiedBy>
  <cp:revision>25</cp:revision>
  <dcterms:created xsi:type="dcterms:W3CDTF">2022-12-10T13:41:09Z</dcterms:created>
  <dcterms:modified xsi:type="dcterms:W3CDTF">2022-12-15T21:51:28Z</dcterms:modified>
</cp:coreProperties>
</file>

<file path=docProps/thumbnail.jpeg>
</file>